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01" r:id="rId3"/>
    <p:sldId id="341" r:id="rId4"/>
    <p:sldId id="302" r:id="rId5"/>
    <p:sldId id="342" r:id="rId6"/>
    <p:sldId id="329" r:id="rId7"/>
    <p:sldId id="330" r:id="rId8"/>
    <p:sldId id="331" r:id="rId9"/>
    <p:sldId id="332" r:id="rId10"/>
    <p:sldId id="333" r:id="rId11"/>
    <p:sldId id="334" r:id="rId12"/>
    <p:sldId id="303" r:id="rId13"/>
    <p:sldId id="305" r:id="rId14"/>
    <p:sldId id="306" r:id="rId15"/>
    <p:sldId id="307" r:id="rId16"/>
    <p:sldId id="336" r:id="rId17"/>
    <p:sldId id="318" r:id="rId18"/>
    <p:sldId id="335" r:id="rId19"/>
    <p:sldId id="304" r:id="rId20"/>
    <p:sldId id="343" r:id="rId21"/>
    <p:sldId id="312" r:id="rId22"/>
    <p:sldId id="316" r:id="rId23"/>
    <p:sldId id="315" r:id="rId24"/>
    <p:sldId id="317" r:id="rId25"/>
    <p:sldId id="323" r:id="rId26"/>
    <p:sldId id="324" r:id="rId27"/>
    <p:sldId id="322" r:id="rId28"/>
    <p:sldId id="325" r:id="rId29"/>
    <p:sldId id="338" r:id="rId30"/>
    <p:sldId id="313" r:id="rId31"/>
    <p:sldId id="311" r:id="rId32"/>
    <p:sldId id="326" r:id="rId33"/>
    <p:sldId id="327" r:id="rId34"/>
    <p:sldId id="282" r:id="rId35"/>
    <p:sldId id="339" r:id="rId36"/>
    <p:sldId id="288" r:id="rId37"/>
    <p:sldId id="290" r:id="rId38"/>
    <p:sldId id="283" r:id="rId39"/>
    <p:sldId id="328" r:id="rId40"/>
    <p:sldId id="287" r:id="rId41"/>
    <p:sldId id="340" r:id="rId42"/>
    <p:sldId id="275" r:id="rId43"/>
    <p:sldId id="308" r:id="rId44"/>
    <p:sldId id="337" r:id="rId45"/>
    <p:sldId id="298" r:id="rId46"/>
    <p:sldId id="314" r:id="rId47"/>
    <p:sldId id="292" r:id="rId48"/>
    <p:sldId id="294" r:id="rId49"/>
    <p:sldId id="29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99"/>
    <a:srgbClr val="3366CC"/>
    <a:srgbClr val="336699"/>
    <a:srgbClr val="3399FF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6357" autoAdjust="0"/>
  </p:normalViewPr>
  <p:slideViewPr>
    <p:cSldViewPr>
      <p:cViewPr varScale="1">
        <p:scale>
          <a:sx n="100" d="100"/>
          <a:sy n="100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F961-46A8-4C8D-8AC8-7D40C8548B80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0E62E-E866-48B7-BA65-793C128D8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8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4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05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6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3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6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5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4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5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0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8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1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6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8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0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9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1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9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5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6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2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01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A03FC8-1F46-470F-8092-46D1CDCA3AAE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6636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E62E-E866-48B7-BA65-793C128D827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CBD3F7-FABB-40AE-A65C-BE5046CC3E4F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302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584D73-7E87-4B89-90C6-2A3B520039C7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6741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1E793D-222A-48F9-BDC9-A85674E0796D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916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EEEF51-BE94-4091-ACC3-012C6C6AD40F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638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AAEB7-9B33-450E-8081-036FF897D6C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33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F8D477-8C4D-415D-B8FF-47D2DACBA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9A35-9B37-4704-83C4-A463CFA8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1B88F-58F2-44A8-9B58-DC6C211C5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4DA8-A857-4BC1-A311-FF4F7008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276D-EE93-4C78-AC87-3CC7FCAC5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5838-2BFE-4E8F-A1DB-865BBB76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2DF0-4473-452B-987C-312CAEFD0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C00E-4F16-43B3-84B6-CB5E477EF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472D-5745-44B3-92E7-A5612C38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484C-7190-4F05-A423-5498B657D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778BE-9A86-43AF-A468-3DCF01BA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71AE22AA-9763-4FD3-BF8A-66005AB91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9576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gLVn_1o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laf.edu/people/giannini/flashanimat/molgenetics/dna-rna2.sw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/?v=zwibgNGe4aY" TargetMode="External"/><Relationship Id="rId4" Type="http://schemas.openxmlformats.org/officeDocument/2006/relationships/hyperlink" Target="https://www.youtube.com/watch?v=gG7uCskUOr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6250927" cy="1880534"/>
          </a:xfrm>
        </p:spPr>
        <p:txBody>
          <a:bodyPr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DNA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6858000" cy="4800600"/>
          </a:xfrm>
        </p:spPr>
        <p:txBody>
          <a:bodyPr/>
          <a:lstStyle/>
          <a:p>
            <a:pPr algn="l"/>
            <a:r>
              <a:rPr lang="en-US" sz="1800" dirty="0" smtClean="0">
                <a:latin typeface="Bookman Old Style" pitchFamily="18" charset="0"/>
              </a:rPr>
              <a:t>At the completion of this unit, students will be able to:</a:t>
            </a:r>
          </a:p>
          <a:p>
            <a:pPr algn="l"/>
            <a:endParaRPr lang="en-US" sz="2000" dirty="0" smtClean="0">
              <a:latin typeface="Bookman Old Style" pitchFamily="18" charset="0"/>
            </a:endParaRPr>
          </a:p>
          <a:p>
            <a:pPr marL="457200" indent="-457200" algn="l">
              <a:buAutoNum type="alphaUcPeriod"/>
            </a:pPr>
            <a:r>
              <a:rPr lang="en-US" sz="2000" dirty="0" smtClean="0">
                <a:latin typeface="Bookman Old Style" pitchFamily="18" charset="0"/>
              </a:rPr>
              <a:t>Explain how the structure of DNA relates to its function</a:t>
            </a:r>
          </a:p>
          <a:p>
            <a:pPr marL="457200" indent="-457200" algn="l">
              <a:buAutoNum type="alphaUcPeriod"/>
            </a:pPr>
            <a:r>
              <a:rPr lang="en-US" sz="2000" dirty="0" smtClean="0">
                <a:latin typeface="Bookman Old Style" pitchFamily="18" charset="0"/>
              </a:rPr>
              <a:t>Identify the scientists who discovered the DNA structure</a:t>
            </a:r>
          </a:p>
          <a:p>
            <a:pPr marL="457200" indent="-457200" algn="l">
              <a:buAutoNum type="alphaUcPeriod"/>
            </a:pPr>
            <a:r>
              <a:rPr lang="en-US" sz="2000" dirty="0" smtClean="0">
                <a:latin typeface="Bookman Old Style" pitchFamily="18" charset="0"/>
              </a:rPr>
              <a:t>Model and label the basic structure of DNA</a:t>
            </a:r>
          </a:p>
          <a:p>
            <a:pPr marL="457200" indent="-457200" algn="l">
              <a:buAutoNum type="alphaUcPeriod"/>
            </a:pPr>
            <a:r>
              <a:rPr lang="en-US" sz="2000" dirty="0" smtClean="0">
                <a:latin typeface="Bookman Old Style" pitchFamily="18" charset="0"/>
              </a:rPr>
              <a:t>Describe the process of DNA replication</a:t>
            </a:r>
          </a:p>
          <a:p>
            <a:pPr marL="457200" indent="-457200" algn="l">
              <a:buAutoNum type="alphaUcPeriod"/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steps of translation and transcription in changing DNA into traits</a:t>
            </a:r>
          </a:p>
          <a:p>
            <a:pPr algn="l"/>
            <a:endParaRPr lang="en-US" sz="2000" dirty="0" smtClean="0">
              <a:latin typeface="Bookman Old Style" pitchFamily="18" charset="0"/>
            </a:endParaRPr>
          </a:p>
          <a:p>
            <a:pPr algn="l"/>
            <a:endParaRPr lang="en-US" sz="2000" dirty="0" smtClean="0">
              <a:latin typeface="Bookman Old Style" pitchFamily="18" charset="0"/>
            </a:endParaRPr>
          </a:p>
          <a:p>
            <a:pPr marL="457200" indent="-457200" algn="l">
              <a:buAutoNum type="alphaUcPeriod"/>
            </a:pPr>
            <a:endParaRPr lang="en-US" sz="2000" dirty="0" smtClean="0">
              <a:latin typeface="Bookman Old Style" pitchFamily="18" charset="0"/>
            </a:endParaRPr>
          </a:p>
          <a:p>
            <a:pPr algn="l"/>
            <a:endParaRPr lang="en-US" sz="2000" dirty="0" smtClean="0">
              <a:latin typeface="Bookman Old Style" pitchFamily="18" charset="0"/>
            </a:endParaRPr>
          </a:p>
          <a:p>
            <a:pPr algn="l"/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hlinkClick r:id="rId3"/>
              </a:rPr>
              <a:t>DNA Intro Video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NA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850"/>
            <a:ext cx="81534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NA Molecule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83058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3716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>
                <a:solidFill>
                  <a:srgbClr val="FFFFFF"/>
                </a:solidFill>
                <a:latin typeface="Bookman Old Style" pitchFamily="18" charset="0"/>
              </a:rPr>
              <a:t>Ladder Rungs: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Bookman Old Style" pitchFamily="18" charset="0"/>
              </a:rPr>
              <a:t>Nitrogenous Bases</a:t>
            </a:r>
          </a:p>
          <a:p>
            <a:pPr algn="ctr"/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  <a:p>
            <a:pPr algn="ctr"/>
            <a:r>
              <a:rPr lang="en-US" sz="4000" i="1" u="sng" dirty="0" smtClean="0">
                <a:solidFill>
                  <a:srgbClr val="FFFFFF"/>
                </a:solidFill>
                <a:latin typeface="Bookman Old Style" pitchFamily="18" charset="0"/>
              </a:rPr>
              <a:t>Side of Ladder: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Bookman Old Style" pitchFamily="18" charset="0"/>
              </a:rPr>
              <a:t>Sugar Phosphate Backbone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(A Spiral ladder)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“DOUBLE HELIX”</a:t>
            </a:r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73734" name="Picture 6" descr="http://wernerladdersstepladders.com/wp-content/uploads/2011/06/werner-aluminum-ladd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2486025" cy="44793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438400" y="1752600"/>
            <a:ext cx="20574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590800" y="1752600"/>
            <a:ext cx="1828800" cy="990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286000" y="3429000"/>
            <a:ext cx="2057400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124200" y="3505200"/>
            <a:ext cx="1219200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7526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Sugar Phosphate Backbone</a:t>
            </a:r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  <a:p>
            <a:pPr algn="ctr"/>
            <a:endParaRPr lang="en-US" sz="4000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Nitrogenous Base</a:t>
            </a:r>
          </a:p>
          <a:p>
            <a:pPr algn="ctr"/>
            <a:endParaRPr lang="en-US" sz="4000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Base Pair</a:t>
            </a:r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76802" name="Picture 2" descr="http://internetbrothers.com/img/dna_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93312"/>
            <a:ext cx="2362200" cy="552694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133600" y="1447800"/>
            <a:ext cx="2057400" cy="609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362200" y="2057400"/>
            <a:ext cx="18288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133600" y="5105400"/>
            <a:ext cx="29718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209800" y="3124200"/>
            <a:ext cx="2057400" cy="685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2514600" y="3505200"/>
            <a:ext cx="17526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533774" y="1157949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Bodoni MT" panose="02070603080606020203" pitchFamily="18" charset="0"/>
              </a:rPr>
              <a:t>Double Helix</a:t>
            </a:r>
            <a:endParaRPr lang="en-US" sz="3600" b="1" dirty="0">
              <a:solidFill>
                <a:srgbClr val="FFFFFF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371600"/>
            <a:ext cx="556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FF"/>
                </a:solidFill>
                <a:latin typeface="Bookman Old Style" pitchFamily="18" charset="0"/>
              </a:rPr>
              <a:t>4 Nitrogenous Bases:</a:t>
            </a:r>
            <a:endParaRPr lang="en-US" sz="4000" u="sng" dirty="0">
              <a:solidFill>
                <a:srgbClr val="FFFFFF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 (A)</a:t>
            </a:r>
            <a:r>
              <a:rPr lang="en-US" sz="4000" i="1" dirty="0">
                <a:solidFill>
                  <a:srgbClr val="FFFFFF"/>
                </a:solidFill>
                <a:latin typeface="Bookman Old Style" pitchFamily="18" charset="0"/>
              </a:rPr>
              <a:t>	</a:t>
            </a: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Adenine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(T)	Thymine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(G)	Guanine</a:t>
            </a:r>
          </a:p>
          <a:p>
            <a:pPr marL="742950" indent="-742950">
              <a:lnSpc>
                <a:spcPct val="150000"/>
              </a:lnSpc>
              <a:buAutoNum type="alphaUcParenBoth" startAt="3"/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Cytosine</a:t>
            </a:r>
          </a:p>
          <a:p>
            <a:pPr algn="ctr"/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705600" y="2514600"/>
            <a:ext cx="60960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781800" y="2971800"/>
            <a:ext cx="53340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705600" y="4419600"/>
            <a:ext cx="60960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629400" y="4876800"/>
            <a:ext cx="68580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15200" y="25908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ALWAYS Pair</a:t>
            </a:r>
            <a:endParaRPr lang="en-US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44958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ALWAYS Pair</a:t>
            </a:r>
            <a:endParaRPr lang="en-US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16" name="Picture 2" descr="http://www.daviddarling.info/images/DNA_diagram.jpg"/>
          <p:cNvPicPr>
            <a:picLocks noChangeAspect="1" noChangeArrowheads="1"/>
          </p:cNvPicPr>
          <p:nvPr/>
        </p:nvPicPr>
        <p:blipFill>
          <a:blip r:embed="rId3" cstate="print"/>
          <a:srcRect r="47757"/>
          <a:stretch>
            <a:fillRect/>
          </a:stretch>
        </p:blipFill>
        <p:spPr bwMode="auto">
          <a:xfrm>
            <a:off x="1219200" y="1295399"/>
            <a:ext cx="2133600" cy="554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371600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FF"/>
                </a:solidFill>
                <a:latin typeface="Bookman Old Style" pitchFamily="18" charset="0"/>
              </a:rPr>
              <a:t>How do the base pairs connect?</a:t>
            </a:r>
            <a:endParaRPr lang="en-US" sz="4000" u="sng" dirty="0">
              <a:solidFill>
                <a:srgbClr val="FFFFFF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4000" i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Hydrogen Bond</a:t>
            </a:r>
          </a:p>
          <a:p>
            <a:pPr algn="ctr">
              <a:lnSpc>
                <a:spcPct val="150000"/>
              </a:lnSpc>
            </a:pPr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  <a:p>
            <a:pPr algn="ctr"/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16" name="Picture 2" descr="http://www.daviddarling.info/images/DNA_diagram.jpg"/>
          <p:cNvPicPr>
            <a:picLocks noChangeAspect="1" noChangeArrowheads="1"/>
          </p:cNvPicPr>
          <p:nvPr/>
        </p:nvPicPr>
        <p:blipFill>
          <a:blip r:embed="rId3" cstate="print"/>
          <a:srcRect r="47757"/>
          <a:stretch>
            <a:fillRect/>
          </a:stretch>
        </p:blipFill>
        <p:spPr bwMode="auto">
          <a:xfrm>
            <a:off x="1219200" y="1295399"/>
            <a:ext cx="2133600" cy="554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na_model worksheet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80">
            <a:off x="1134382" y="181790"/>
            <a:ext cx="7511351" cy="645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195456">
            <a:off x="4961240" y="296361"/>
            <a:ext cx="3852117" cy="144498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95456">
            <a:off x="5956084" y="1624065"/>
            <a:ext cx="2530275" cy="185740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899" y="2717684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Nucleotide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76855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Nitrogenous Base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3095" y="6195267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 Pair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6258" y="5539364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Deoxyribose Sugar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596" y="2377881"/>
            <a:ext cx="1500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Hydrogen Bond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247" y="3234469"/>
            <a:ext cx="1740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Phosphate Group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4556962" y="2980929"/>
            <a:ext cx="1565413" cy="8574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4269192"/>
            <a:ext cx="2728162" cy="62932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828800" y="5257449"/>
            <a:ext cx="1676400" cy="3789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05487" y="5650104"/>
            <a:ext cx="2902949" cy="6780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7073247" y="4003909"/>
            <a:ext cx="775352" cy="41569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7035692" y="4003908"/>
            <a:ext cx="965307" cy="10729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267200" y="6195266"/>
            <a:ext cx="289762" cy="17034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 flipV="1">
            <a:off x="6457201" y="5441990"/>
            <a:ext cx="1088660" cy="9737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6457200" y="5904501"/>
            <a:ext cx="719057" cy="2907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436164" y="3160849"/>
            <a:ext cx="1002236" cy="109606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3999" cy="1376362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Are you with me??</a:t>
            </a:r>
            <a:endParaRPr lang="en-US" sz="5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87244"/>
            <a:ext cx="7696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 of the following has the correct base pair matches?</a:t>
            </a:r>
          </a:p>
          <a:p>
            <a:pPr algn="ctr"/>
            <a:endParaRPr lang="en-US" sz="12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 T  C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T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T  C  G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12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2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  G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A  C  G  C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</a:t>
            </a:r>
          </a:p>
          <a:p>
            <a:pPr marL="514350" indent="-514350"/>
            <a:endParaRPr lang="en-US" sz="12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3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  C  G  C  G  A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A  G  C  G  C  T</a:t>
            </a:r>
          </a:p>
          <a:p>
            <a:pPr marL="514350" indent="-514350"/>
            <a:endParaRPr lang="en-US" sz="12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4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  G  T  A  T  C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G  C  A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G</a:t>
            </a:r>
          </a:p>
          <a:p>
            <a:pPr marL="514350" indent="-514350">
              <a:buAutoNum type="alphaUcPeriod"/>
            </a:pP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dna co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41148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In </a:t>
            </a:r>
            <a:r>
              <a:rPr lang="en-US" sz="6000" dirty="0"/>
              <a:t>a</a:t>
            </a:r>
            <a:r>
              <a:rPr lang="en-US" sz="6000" dirty="0" smtClean="0"/>
              <a:t> Single Cell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4367270" cy="4956175"/>
          </a:xfrm>
        </p:spPr>
        <p:txBody>
          <a:bodyPr/>
          <a:lstStyle/>
          <a:p>
            <a:r>
              <a:rPr lang="en-US" sz="3200" dirty="0" smtClean="0"/>
              <a:t>6 </a:t>
            </a:r>
            <a:r>
              <a:rPr lang="en-US" sz="3200" dirty="0" smtClean="0"/>
              <a:t>feet of DNA.</a:t>
            </a:r>
          </a:p>
          <a:p>
            <a:r>
              <a:rPr lang="en-US" sz="3200" dirty="0" smtClean="0"/>
              <a:t>3 </a:t>
            </a:r>
            <a:r>
              <a:rPr lang="en-US" sz="3200" dirty="0" smtClean="0"/>
              <a:t>billion base </a:t>
            </a:r>
            <a:r>
              <a:rPr lang="en-US" sz="3200" dirty="0" smtClean="0"/>
              <a:t>pairs</a:t>
            </a:r>
            <a:endParaRPr lang="en-US" sz="3200" dirty="0" smtClean="0"/>
          </a:p>
          <a:p>
            <a:r>
              <a:rPr lang="en-US" sz="3200" dirty="0" smtClean="0"/>
              <a:t>Humans DNA is 99.9% identical.</a:t>
            </a:r>
          </a:p>
          <a:p>
            <a:endParaRPr lang="en-US" sz="3600" dirty="0" smtClean="0"/>
          </a:p>
          <a:p>
            <a:r>
              <a:rPr lang="en-US" sz="3600" dirty="0" smtClean="0"/>
              <a:t>So,</a:t>
            </a:r>
            <a:r>
              <a:rPr lang="en-US" sz="3600" baseline="0" dirty="0" smtClean="0"/>
              <a:t> how does it all fit????</a:t>
            </a:r>
            <a:endParaRPr lang="en-US" sz="3600" dirty="0"/>
          </a:p>
        </p:txBody>
      </p:sp>
      <p:pic>
        <p:nvPicPr>
          <p:cNvPr id="1026" name="Picture 2" descr="Image result for dna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93853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42771" y="81429"/>
            <a:ext cx="3744257" cy="739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Discovery of DNA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5240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hlinkClick r:id="rId3"/>
              </a:rPr>
              <a:t>WATSON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hlinkClick r:id="rId3"/>
              </a:rPr>
              <a:t>and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hlinkClick r:id="rId3"/>
              </a:rPr>
              <a:t>CRICK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hlinkClick r:id="rId3"/>
              </a:rPr>
              <a:t>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</a:rPr>
              <a:t>In 1953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000" kern="0" dirty="0">
                <a:solidFill>
                  <a:srgbClr val="FFFFFF"/>
                </a:solidFill>
                <a:effectLst/>
                <a:latin typeface="Bookman Old Style" pitchFamily="18" charset="0"/>
              </a:rPr>
              <a:t>A</a:t>
            </a:r>
            <a:r>
              <a:rPr lang="en-US" sz="4000" kern="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t Cambridge University in England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4338" name="Picture 2" descr="http://osulibrary.oregonstate.edu/specialcollections/coll/nonspcoll/catalogue/portrait-wcwalking-60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1371600"/>
            <a:ext cx="3886200" cy="288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76200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en-US" sz="1600" dirty="0" smtClean="0">
                <a:solidFill>
                  <a:srgbClr val="FFFFFF"/>
                </a:solidFill>
                <a:latin typeface="Bookman Old Style" pitchFamily="18" charset="0"/>
              </a:rPr>
              <a:t>Identify the scientists who discovered the DNA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DNA Function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Carry Genetic information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It is a CODE that tells the cell which proteins to make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585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18" y="223838"/>
            <a:ext cx="7826375" cy="1376362"/>
          </a:xfrm>
        </p:spPr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Replication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343" y="3657600"/>
            <a:ext cx="4944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Bookman Old Style" pitchFamily="18" charset="0"/>
              </a:rPr>
              <a:t>Why would DNA need to be replicated?</a:t>
            </a:r>
            <a:endParaRPr lang="en-US" sz="4000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95400"/>
            <a:ext cx="686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Producing a new copy of an organisms genetic information.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Well, you see...these are strands of DNA and...ah forget it. If you have to explain a joke it's not worth it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47" y="3245407"/>
            <a:ext cx="2870956" cy="33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870294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Cells Replicate their DNA when they get ready to divide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5400" dirty="0" smtClean="0">
                <a:latin typeface="Bodoni MT Black" pitchFamily="18" charset="0"/>
              </a:rPr>
              <a:t>DNA Replication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600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/>
            <a:endParaRPr lang="en-US" sz="4000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fontAlgn="base">
              <a:buNone/>
            </a:pPr>
            <a:r>
              <a:rPr lang="en-US" sz="3400" u="sng" dirty="0" smtClean="0">
                <a:solidFill>
                  <a:srgbClr val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DNA Replication?</a:t>
            </a:r>
            <a:endParaRPr lang="en-US" sz="5400" dirty="0" smtClean="0"/>
          </a:p>
          <a:p>
            <a:pPr lvl="0" rtl="0" fontAlgn="base"/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Making an exact copy of a DNA molecule</a:t>
            </a:r>
          </a:p>
          <a:p>
            <a:pPr lvl="0" rtl="0" fontAlgn="base"/>
            <a:r>
              <a:rPr lang="en-US" sz="3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Happens during </a:t>
            </a:r>
            <a:r>
              <a:rPr lang="en-US" sz="3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Interphase</a:t>
            </a:r>
            <a:endParaRPr lang="en-US" sz="34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lvl="0" rtl="0" fontAlgn="base"/>
            <a:r>
              <a:rPr lang="en-US" sz="3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Occurs in the Nucleus</a:t>
            </a:r>
          </a:p>
          <a:p>
            <a:pPr lvl="0" rtl="0" fontAlgn="base"/>
            <a:r>
              <a:rPr lang="en-US" sz="3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Essential in maintaining the correct chromosome number in cell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Replication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7" name="Picture 2" descr="replication"/>
          <p:cNvPicPr>
            <a:picLocks noChangeAspect="1" noChangeArrowheads="1"/>
          </p:cNvPicPr>
          <p:nvPr/>
        </p:nvPicPr>
        <p:blipFill>
          <a:blip r:embed="rId3" cstate="print"/>
          <a:srcRect r="67764"/>
          <a:stretch>
            <a:fillRect/>
          </a:stretch>
        </p:blipFill>
        <p:spPr bwMode="auto">
          <a:xfrm>
            <a:off x="1447800" y="1295400"/>
            <a:ext cx="213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plication"/>
          <p:cNvPicPr>
            <a:picLocks noChangeAspect="1" noChangeArrowheads="1"/>
          </p:cNvPicPr>
          <p:nvPr/>
        </p:nvPicPr>
        <p:blipFill>
          <a:blip r:embed="rId3" cstate="print"/>
          <a:srcRect l="32236" r="33226"/>
          <a:stretch>
            <a:fillRect/>
          </a:stretch>
        </p:blipFill>
        <p:spPr bwMode="auto">
          <a:xfrm>
            <a:off x="3581400" y="1295400"/>
            <a:ext cx="228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eplication"/>
          <p:cNvPicPr>
            <a:picLocks noChangeAspect="1" noChangeArrowheads="1"/>
          </p:cNvPicPr>
          <p:nvPr/>
        </p:nvPicPr>
        <p:blipFill>
          <a:blip r:embed="rId3" cstate="print"/>
          <a:srcRect l="66773"/>
          <a:stretch>
            <a:fillRect/>
          </a:stretch>
        </p:blipFill>
        <p:spPr bwMode="auto">
          <a:xfrm>
            <a:off x="5867400" y="1295400"/>
            <a:ext cx="219917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990600" y="5181600"/>
            <a:ext cx="2590800" cy="1524000"/>
          </a:xfrm>
          <a:prstGeom prst="ellipse">
            <a:avLst/>
          </a:prstGeom>
          <a:solidFill>
            <a:srgbClr val="006699">
              <a:alpha val="9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1816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Step #1: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Original DNA unzips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429000" y="1295400"/>
            <a:ext cx="2590800" cy="1524000"/>
          </a:xfrm>
          <a:prstGeom prst="ellipse">
            <a:avLst/>
          </a:prstGeom>
          <a:solidFill>
            <a:srgbClr val="006699">
              <a:alpha val="9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19800" y="5105400"/>
            <a:ext cx="2590800" cy="1524000"/>
          </a:xfrm>
          <a:prstGeom prst="ellipse">
            <a:avLst/>
          </a:prstGeom>
          <a:solidFill>
            <a:srgbClr val="006699">
              <a:alpha val="9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371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Step #2: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Free Nucleotides pair with bases on original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181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Step #3: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2 identical DNA molecules are </a:t>
            </a:r>
            <a:r>
              <a:rPr lang="en-US" dirty="0" smtClean="0">
                <a:solidFill>
                  <a:srgbClr val="FFFFFF"/>
                </a:solidFill>
                <a:hlinkClick r:id="rId4"/>
              </a:rPr>
              <a:t>formed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3999" cy="1376362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Are you with me?</a:t>
            </a:r>
            <a:endParaRPr lang="en-US" sz="5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9" name="Picture 2" descr="replication"/>
          <p:cNvPicPr>
            <a:picLocks noChangeAspect="1" noChangeArrowheads="1"/>
          </p:cNvPicPr>
          <p:nvPr/>
        </p:nvPicPr>
        <p:blipFill>
          <a:blip r:embed="rId3" cstate="print"/>
          <a:srcRect l="66773" t="7288" b="22727"/>
          <a:stretch>
            <a:fillRect/>
          </a:stretch>
        </p:blipFill>
        <p:spPr bwMode="auto">
          <a:xfrm>
            <a:off x="6477000" y="1905000"/>
            <a:ext cx="2524058" cy="403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38200" y="1219200"/>
            <a:ext cx="5562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During replication, what ensures that both DNA molecules are EXACTLY the same?</a:t>
            </a:r>
          </a:p>
          <a:p>
            <a:pPr algn="ctr"/>
            <a:endParaRPr lang="en-US" sz="12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Sugar phosphate backbone is created the same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Phosphate bases are dissolve during mitosis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pairs always match.   </a:t>
            </a: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(A’s with T’s &amp; C’s with G’s) 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aren’t the same, this is how genetic variation is achieved from parent to offspring.</a:t>
            </a:r>
          </a:p>
          <a:p>
            <a:pPr marL="514350" indent="-514350">
              <a:buAutoNum type="alphaUcPeriod"/>
            </a:pP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Replication Bracelet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1828800"/>
            <a:ext cx="75517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a teams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2…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Choose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 random beads of 4 colors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beads represent bases, so choose which color of beads will represent which base.  Write the key on your lab sheet.</a:t>
            </a:r>
          </a:p>
          <a:p>
            <a:pPr marL="1433513" lvl="2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 – A=Blue, T=Pink, G=Yellow, C= Orange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Slide the beads (bases) onto the pipe cleaner in random order.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Select a different pipe cleaner.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Select 18 more beads based to MATCH the pattern you created with your first strand.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Twist the pipe cleaners together to create the DNA double helix structure.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Turn the double helix into a circle creating 1 bracelet.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Replication Bracelet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C. </a:t>
            </a:r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Describe the process of DNA replication</a:t>
            </a:r>
          </a:p>
          <a:p>
            <a:pPr marL="457200" indent="-457200"/>
            <a:endParaRPr lang="en-US" sz="1800" dirty="0" smtClean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1828800"/>
            <a:ext cx="75517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Now copy your DNA bracelet…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Untwist your DNA Bracelet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more pipe cleaners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baseline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sz="20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a copy for each side of the bracelet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Twist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 bracelets together so you have 2 exact copies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4" descr="P101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33600"/>
            <a:ext cx="319087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8" descr="P101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24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P101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038" y="0"/>
            <a:ext cx="2897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1010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0"/>
            <a:ext cx="3352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1010006"/>
          <p:cNvPicPr>
            <a:picLocks noChangeAspect="1" noChangeArrowheads="1"/>
          </p:cNvPicPr>
          <p:nvPr/>
        </p:nvPicPr>
        <p:blipFill>
          <a:blip r:embed="rId7" cstate="print"/>
          <a:srcRect r="4233"/>
          <a:stretch>
            <a:fillRect/>
          </a:stretch>
        </p:blipFill>
        <p:spPr bwMode="auto">
          <a:xfrm>
            <a:off x="0" y="22098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P10100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3588" y="2057400"/>
            <a:ext cx="33004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P1010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220075"/>
            <a:ext cx="1876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" descr="P10100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9620250"/>
            <a:ext cx="1657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7" name="Picture 10" descr="P1010014"/>
          <p:cNvPicPr>
            <a:picLocks noChangeAspect="1" noChangeArrowheads="1"/>
          </p:cNvPicPr>
          <p:nvPr/>
        </p:nvPicPr>
        <p:blipFill>
          <a:blip r:embed="rId11" cstate="print"/>
          <a:srcRect t="1444"/>
          <a:stretch>
            <a:fillRect/>
          </a:stretch>
        </p:blipFill>
        <p:spPr bwMode="auto">
          <a:xfrm>
            <a:off x="-228600" y="4572000"/>
            <a:ext cx="309915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1" descr="P10100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4421188"/>
            <a:ext cx="32543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2" descr="P10100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4462463"/>
            <a:ext cx="3200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6600" dirty="0" smtClean="0">
                <a:latin typeface="Bodoni MT Black" pitchFamily="18" charset="0"/>
              </a:rPr>
              <a:t>So…</a:t>
            </a:r>
            <a:endParaRPr lang="en-US" sz="6600" dirty="0">
              <a:latin typeface="Bodoni MT Black" pitchFamily="18" charset="0"/>
            </a:endParaRPr>
          </a:p>
        </p:txBody>
      </p:sp>
      <p:pic>
        <p:nvPicPr>
          <p:cNvPr id="6" name="Picture 2" descr="http://internetbrothers.com/img/dna_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1219200" cy="2852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676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 does a DNA strand become a trait??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.sciencedaily.com/2008/01/080130170343-large.jpg"/>
          <p:cNvPicPr>
            <a:picLocks noChangeAspect="1" noChangeArrowheads="1"/>
          </p:cNvPicPr>
          <p:nvPr/>
        </p:nvPicPr>
        <p:blipFill>
          <a:blip r:embed="rId4" cstate="print"/>
          <a:srcRect l="11798" t="15625" r="5614" b="3125"/>
          <a:stretch>
            <a:fillRect/>
          </a:stretch>
        </p:blipFill>
        <p:spPr bwMode="auto">
          <a:xfrm>
            <a:off x="6477000" y="914400"/>
            <a:ext cx="2133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www.trinityriverredangus.com/images/Avalanch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14600"/>
            <a:ext cx="2255247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images.sodahead.com/polls/001500339/2059336326_brown_hair_specials_answer_3_xlarge.jpeg"/>
          <p:cNvPicPr>
            <a:picLocks noChangeAspect="1" noChangeArrowheads="1"/>
          </p:cNvPicPr>
          <p:nvPr/>
        </p:nvPicPr>
        <p:blipFill>
          <a:blip r:embed="rId6" cstate="print"/>
          <a:srcRect t="3846" b="3846"/>
          <a:stretch>
            <a:fillRect/>
          </a:stretch>
        </p:blipFill>
        <p:spPr bwMode="auto">
          <a:xfrm>
            <a:off x="6858000" y="3200400"/>
            <a:ext cx="185588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upload.wikimedia.org/wikipedia/commons/thumb/8/82/Westgort_Anticipation.JPG/220px-Westgort_Anticip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114800"/>
            <a:ext cx="168263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www.asnclassifieds.com/images/18182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257800"/>
            <a:ext cx="2204591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010400" y="2514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Eyes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24384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 Coat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648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Brown Hair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7912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BIG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64271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Small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505200" y="3352800"/>
            <a:ext cx="838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505200" y="4114800"/>
            <a:ext cx="990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505200" y="4800600"/>
            <a:ext cx="9906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05200" y="5257800"/>
            <a:ext cx="9144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Central Dogma of DNA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43" y="2286000"/>
            <a:ext cx="7551738" cy="3063875"/>
          </a:xfrm>
        </p:spPr>
        <p:txBody>
          <a:bodyPr/>
          <a:lstStyle/>
          <a:p>
            <a:pPr algn="ctr"/>
            <a:r>
              <a:rPr lang="en-US" sz="5400" dirty="0" smtClean="0"/>
              <a:t>DNA makes RNA which makes PROTEINS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09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Rosalind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295400"/>
            <a:ext cx="7375525" cy="4956175"/>
          </a:xfrm>
        </p:spPr>
        <p:txBody>
          <a:bodyPr/>
          <a:lstStyle/>
          <a:p>
            <a:r>
              <a:rPr lang="en-US" sz="3200" dirty="0" smtClean="0"/>
              <a:t>Structure discovery possible because of X-Ray Crystallography pictures taken by Rosalind Franklin (taken without her permission)</a:t>
            </a:r>
            <a:endParaRPr lang="en-US" sz="3200" dirty="0"/>
          </a:p>
        </p:txBody>
      </p:sp>
      <p:pic>
        <p:nvPicPr>
          <p:cNvPr id="2050" name="Picture 2" descr="Image result for rosalind frank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657600"/>
            <a:ext cx="5486400" cy="31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</a:t>
            </a:r>
            <a:r>
              <a:rPr lang="en-US" sz="5400" dirty="0" err="1" smtClean="0">
                <a:latin typeface="Bodoni MT Black" pitchFamily="18" charset="0"/>
              </a:rPr>
              <a:t>vs</a:t>
            </a:r>
            <a:r>
              <a:rPr lang="en-US" sz="5400" dirty="0" smtClean="0">
                <a:latin typeface="Bodoni MT Black" pitchFamily="18" charset="0"/>
              </a:rPr>
              <a:t> RNA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024" y="1066800"/>
            <a:ext cx="36861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DNA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Double stranded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A pairs with 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C pairs with 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8225" y="1066800"/>
            <a:ext cx="4004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RNA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Single stranded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A pairs with U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C pairs with G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effectLst/>
                <a:latin typeface="Bookman Old Style" pitchFamily="18" charset="0"/>
              </a:rPr>
              <a:t>(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Uracil instead of Thiamine)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2 Kinds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(mRNA, </a:t>
            </a:r>
            <a:r>
              <a:rPr lang="en-US" sz="3600" dirty="0" err="1" smtClean="0">
                <a:solidFill>
                  <a:srgbClr val="FFFFFF"/>
                </a:solidFill>
                <a:effectLst/>
                <a:latin typeface="Bookman Old Style" pitchFamily="18" charset="0"/>
              </a:rPr>
              <a:t>tRNA</a:t>
            </a:r>
            <a:r>
              <a:rPr lang="en-US" sz="3600" dirty="0" smtClean="0">
                <a:solidFill>
                  <a:srgbClr val="FFFFFF"/>
                </a:solidFill>
                <a:effectLst/>
                <a:latin typeface="Bookman Old Style" pitchFamily="18" charset="0"/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endParaRPr lang="en-US" sz="4000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4000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3076" name="Picture 4" descr="Image result f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1" y="4802504"/>
            <a:ext cx="4071938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5" y="5257800"/>
            <a:ext cx="3429001" cy="10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6600" dirty="0" smtClean="0">
                <a:latin typeface="Bodoni MT Black" pitchFamily="18" charset="0"/>
              </a:rPr>
              <a:t>Transcription</a:t>
            </a:r>
            <a:endParaRPr lang="en-US" sz="6600" dirty="0">
              <a:latin typeface="Bodoni MT Black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44958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Happens in the Nucleus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mRNA is formed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mRNA gets the code (message) from DNA to build a protein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U instead of T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Takes the code out of the nucleus to ribosome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dna copied to r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64" y="2138362"/>
            <a:ext cx="3307634" cy="22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na copied to 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64" y="4648253"/>
            <a:ext cx="35528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5500" dirty="0" smtClean="0">
                <a:latin typeface="Bodoni MT Black" pitchFamily="18" charset="0"/>
              </a:rPr>
              <a:t>Messenger RNA (mRNA)</a:t>
            </a:r>
            <a:endParaRPr lang="en-US" sz="5500" dirty="0">
              <a:latin typeface="Bodoni MT Black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3429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0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Takes coded information from DNA to the </a:t>
            </a:r>
            <a:r>
              <a:rPr lang="en-US" sz="4000" kern="0" dirty="0" err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4000" kern="0" dirty="0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Remember… Ribosomes = protein factories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biohackspace.org/wp-content/uploads/2013/02/transcrtran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388920"/>
            <a:ext cx="4676040" cy="38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1606" y="-37475"/>
            <a:ext cx="7826375" cy="1376362"/>
          </a:xfrm>
        </p:spPr>
        <p:txBody>
          <a:bodyPr/>
          <a:lstStyle/>
          <a:p>
            <a:pPr algn="ctr"/>
            <a:r>
              <a:rPr lang="en-US" sz="6600" dirty="0" smtClean="0">
                <a:latin typeface="Bodoni MT Black" pitchFamily="18" charset="0"/>
              </a:rPr>
              <a:t>Translation</a:t>
            </a:r>
            <a:endParaRPr lang="en-US" sz="6600" dirty="0">
              <a:latin typeface="Bodoni MT Black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6962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Happens in the ribosome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mRNA brings the code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kern="0" dirty="0" err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600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“transfers” the correct amino acid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dna trans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73596"/>
            <a:ext cx="5408581" cy="37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Transfer RNA (</a:t>
            </a:r>
            <a:r>
              <a:rPr lang="en-US" sz="6000" b="1" dirty="0" err="1" smtClean="0"/>
              <a:t>tRNA</a:t>
            </a:r>
            <a:r>
              <a:rPr lang="en-US" sz="6000" b="1" dirty="0" smtClean="0"/>
              <a:t>)</a:t>
            </a:r>
            <a:endParaRPr lang="en-US" sz="6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584325"/>
            <a:ext cx="4251325" cy="4956175"/>
          </a:xfrm>
        </p:spPr>
        <p:txBody>
          <a:bodyPr/>
          <a:lstStyle/>
          <a:p>
            <a:r>
              <a:rPr lang="en-US" sz="4400" dirty="0" smtClean="0"/>
              <a:t>The RNA that </a:t>
            </a:r>
            <a:r>
              <a:rPr lang="en-US" sz="4400" b="1" u="sng" dirty="0" smtClean="0"/>
              <a:t>CARRIES </a:t>
            </a:r>
            <a:r>
              <a:rPr lang="en-US" sz="4400" dirty="0" smtClean="0"/>
              <a:t>the amino acids to the </a:t>
            </a:r>
            <a:r>
              <a:rPr lang="en-US" sz="4400" dirty="0" err="1" smtClean="0"/>
              <a:t>ribosomes</a:t>
            </a:r>
            <a:r>
              <a:rPr lang="en-US" sz="4400" dirty="0" smtClean="0"/>
              <a:t> and </a:t>
            </a:r>
            <a:r>
              <a:rPr lang="en-US" sz="4400" b="1" u="sng" dirty="0" smtClean="0"/>
              <a:t>PAIRS</a:t>
            </a:r>
            <a:r>
              <a:rPr lang="en-US" sz="4400" dirty="0" smtClean="0"/>
              <a:t> with mRNA</a:t>
            </a:r>
          </a:p>
        </p:txBody>
      </p:sp>
      <p:pic>
        <p:nvPicPr>
          <p:cNvPr id="6148" name="Picture 4" descr="Image result for t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40025" cy="44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381001"/>
            <a:ext cx="7551738" cy="6159500"/>
          </a:xfrm>
        </p:spPr>
        <p:txBody>
          <a:bodyPr/>
          <a:lstStyle/>
          <a:p>
            <a:pPr lvl="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Amino acids bond together according to the code</a:t>
            </a:r>
          </a:p>
          <a:p>
            <a:pPr lvl="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Protein is built</a:t>
            </a:r>
          </a:p>
          <a:p>
            <a:endParaRPr lang="en-US" dirty="0"/>
          </a:p>
        </p:txBody>
      </p:sp>
      <p:pic>
        <p:nvPicPr>
          <p:cNvPr id="5122" name="Picture 2" descr="Image result for dna trans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33016"/>
            <a:ext cx="5700998" cy="39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http://radicalbiology.files.wordpress.com/2013/12/transcription-and-trans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ffonescience9.wikispaces.com/file/view/translation01.gif/188548507/translation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9782"/>
            <a:ext cx="7162800" cy="48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10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hlinkClick r:id="rId4"/>
              </a:rPr>
              <a:t>Transcription and Translation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  <a:hlinkClick r:id="rId5"/>
              </a:rPr>
              <a:t>DNA Stated Clearly</a:t>
            </a:r>
            <a:r>
              <a:rPr lang="en-US" dirty="0" smtClean="0">
                <a:solidFill>
                  <a:srgbClr val="FFFFFF"/>
                </a:solidFill>
              </a:rPr>
              <a:t>-Review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138113"/>
            <a:ext cx="7826375" cy="852487"/>
          </a:xfrm>
        </p:spPr>
        <p:txBody>
          <a:bodyPr/>
          <a:lstStyle/>
          <a:p>
            <a:r>
              <a:rPr lang="en-US" sz="7200" b="1" dirty="0" err="1" smtClean="0"/>
              <a:t>Codon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08" y="914400"/>
            <a:ext cx="8223251" cy="1676400"/>
          </a:xfrm>
        </p:spPr>
        <p:txBody>
          <a:bodyPr/>
          <a:lstStyle/>
          <a:p>
            <a:r>
              <a:rPr lang="en-US" sz="3600" dirty="0" smtClean="0"/>
              <a:t>Combination of </a:t>
            </a:r>
            <a:r>
              <a:rPr lang="en-US" sz="3600" b="1" u="sng" dirty="0" smtClean="0"/>
              <a:t>THREE</a:t>
            </a:r>
            <a:r>
              <a:rPr lang="en-US" sz="3600" dirty="0" smtClean="0"/>
              <a:t> bases of </a:t>
            </a:r>
            <a:r>
              <a:rPr lang="en-US" sz="3600" b="1" u="sng" dirty="0" smtClean="0"/>
              <a:t>mRNA</a:t>
            </a:r>
            <a:r>
              <a:rPr lang="en-US" sz="3600" dirty="0" smtClean="0"/>
              <a:t> that determines the order of amino acids</a:t>
            </a:r>
          </a:p>
        </p:txBody>
      </p:sp>
      <p:pic>
        <p:nvPicPr>
          <p:cNvPr id="6146" name="Picture 2" descr="http://www.proprofs.com/quiz-school/user_upload/ckeditor/biodiversity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4528"/>
            <a:ext cx="7613651" cy="43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D. Describe the steps of translation and transcription in changing DNA into traits</a:t>
            </a:r>
          </a:p>
          <a:p>
            <a:pPr marL="457200" indent="-457200"/>
            <a:endParaRPr lang="en-US" sz="1800" dirty="0" smtClean="0">
              <a:solidFill>
                <a:schemeClr val="bg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26375" cy="1376362"/>
          </a:xfrm>
        </p:spPr>
        <p:txBody>
          <a:bodyPr/>
          <a:lstStyle/>
          <a:p>
            <a:pPr algn="ctr"/>
            <a:r>
              <a:rPr lang="en-US" sz="6600" dirty="0" smtClean="0">
                <a:latin typeface="Bodoni MT Black" pitchFamily="18" charset="0"/>
              </a:rPr>
              <a:t>DNA 		Trait</a:t>
            </a:r>
            <a:endParaRPr lang="en-US" sz="6600" dirty="0">
              <a:latin typeface="Bodoni MT Blac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43400" y="1143000"/>
            <a:ext cx="99060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09800" y="2514600"/>
            <a:ext cx="990600" cy="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FFFF"/>
                </a:solidFill>
              </a:rPr>
              <a:t>DNA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24200" y="22860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Transcribes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05600" y="20574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FFFF"/>
                </a:solidFill>
              </a:rPr>
              <a:t>mRNA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91200" y="34290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FFFF"/>
                </a:solidFill>
              </a:rPr>
              <a:t>Translation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" y="32766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FFFF"/>
                </a:solidFill>
              </a:rPr>
              <a:t>Proteins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 rot="1918990">
            <a:off x="2424463" y="4508060"/>
            <a:ext cx="1601367" cy="40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Produce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00400" y="5257800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u="sng" dirty="0">
                <a:solidFill>
                  <a:srgbClr val="FFFFFF"/>
                </a:solidFill>
              </a:rPr>
              <a:t>Traits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7620000" y="2971800"/>
            <a:ext cx="0" cy="5334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191000" y="3810000"/>
            <a:ext cx="1295400" cy="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286000" y="4343400"/>
            <a:ext cx="1828800" cy="1066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019800" y="2590800"/>
            <a:ext cx="533400" cy="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/>
      <p:bldP spid="15" grpId="0" autoUpdateAnimBg="0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DNA Structure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rgbClr val="FFFFFF"/>
                </a:solidFill>
                <a:latin typeface="Bookman Old Style" pitchFamily="18" charset="0"/>
              </a:rPr>
              <a:t>B.  Model and label the basic structure of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225689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Bookman Old Style" pitchFamily="18" charset="0"/>
              </a:rPr>
              <a:t>D</a:t>
            </a:r>
            <a:r>
              <a:rPr lang="en-US" sz="5400" dirty="0" err="1" smtClean="0">
                <a:solidFill>
                  <a:srgbClr val="FFFFFF"/>
                </a:solidFill>
                <a:latin typeface="Bookman Old Style" pitchFamily="18" charset="0"/>
              </a:rPr>
              <a:t>eoxyribo</a:t>
            </a:r>
            <a:endParaRPr lang="en-US" sz="5400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r>
              <a:rPr lang="en-US" sz="8000" dirty="0" smtClean="0">
                <a:solidFill>
                  <a:srgbClr val="FFFFFF"/>
                </a:solidFill>
                <a:latin typeface="Bookman Old Style" pitchFamily="18" charset="0"/>
              </a:rPr>
              <a:t>		</a:t>
            </a:r>
            <a:r>
              <a:rPr lang="en-US" sz="8000" dirty="0" smtClean="0">
                <a:solidFill>
                  <a:srgbClr val="FFFF00"/>
                </a:solidFill>
                <a:latin typeface="Bookman Old Style" pitchFamily="18" charset="0"/>
              </a:rPr>
              <a:t>N</a:t>
            </a:r>
            <a:r>
              <a:rPr lang="en-US" sz="5400" dirty="0" smtClean="0">
                <a:solidFill>
                  <a:srgbClr val="FFFFFF"/>
                </a:solidFill>
                <a:latin typeface="Bookman Old Style" pitchFamily="18" charset="0"/>
              </a:rPr>
              <a:t>ucleic</a:t>
            </a:r>
          </a:p>
          <a:p>
            <a:r>
              <a:rPr lang="en-US" sz="8000" dirty="0" smtClean="0">
                <a:solidFill>
                  <a:srgbClr val="FFFFFF"/>
                </a:solidFill>
                <a:latin typeface="Bookman Old Style" pitchFamily="18" charset="0"/>
              </a:rPr>
              <a:t>				</a:t>
            </a:r>
            <a:r>
              <a:rPr lang="en-US" sz="8000" dirty="0" smtClean="0">
                <a:solidFill>
                  <a:srgbClr val="FFFF00"/>
                </a:solidFill>
                <a:latin typeface="Bookman Old Style" pitchFamily="18" charset="0"/>
              </a:rPr>
              <a:t>A</a:t>
            </a:r>
            <a:r>
              <a:rPr lang="en-US" sz="5400" dirty="0" smtClean="0">
                <a:solidFill>
                  <a:srgbClr val="FFFFFF"/>
                </a:solidFill>
                <a:latin typeface="Bookman Old Style" pitchFamily="18" charset="0"/>
              </a:rPr>
              <a:t>cid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Bookman Old Style" pitchFamily="18" charset="0"/>
              </a:rPr>
              <a:t>The hereditary molecule controlling the activities of the cell</a:t>
            </a:r>
            <a:endParaRPr lang="en-US" sz="4000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 to pro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48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hackspace.org/wp-content/uploads/2013/02/transcrtran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6504841" cy="53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etz.lu/media/users/charel/CentralDog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693025" cy="51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Types of Mutations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FF"/>
                </a:solidFill>
              </a:rPr>
              <a:t>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FF"/>
                </a:solidFill>
              </a:rPr>
              <a:t>Deletion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FF"/>
                </a:solidFill>
              </a:rPr>
              <a:t>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FF"/>
                </a:solidFill>
              </a:rPr>
              <a:t>Frame shift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Microscope cartoons, Microscope cartoon, funny, Microscope picture, Microscope pictures, Microscope image, Microscope images, Microscope illustration, Microscope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rooklyn.cuny.edu/bc/ahp/BioInfo/graphics/Mutation.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362700" cy="47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Types of Mutations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099" name="Picture 4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04800"/>
            <a:ext cx="5761038" cy="6172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8153400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 Quiz</a:t>
            </a:r>
            <a:r>
              <a:rPr 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 all 4 nitrogenous bases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type of bond connects 2 base pairs in DNA?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 the scientists that discovered the double helix model of DNA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year was DNA discovered?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sides of the DNA ladder made out of?</a:t>
            </a:r>
          </a:p>
          <a:p>
            <a:pPr algn="ctr"/>
            <a:endParaRPr lang="en-US" sz="44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914400" y="228600"/>
            <a:ext cx="82296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 Quiz: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 What is translation?</a:t>
            </a:r>
          </a:p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 What is transcription?</a:t>
            </a:r>
          </a:p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 What is the difference between DNA and RNA?</a:t>
            </a:r>
          </a:p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4- Adenine pairs with__________</a:t>
            </a:r>
          </a:p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5-  Cytosine pairs with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__________.</a:t>
            </a:r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990600" y="0"/>
            <a:ext cx="8153400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Review for Test: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1- Who is Watson &amp; Crick?  What did they discover?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2- What is DNA?  Where is it found?  What does it stand for?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3-What makes up DNA?  What does it look like?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4-What would be the complement DNA strand to the following:</a:t>
            </a:r>
          </a:p>
          <a:p>
            <a:pPr algn="ctr"/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ATTCGGCTA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5-What would a complement RNA strand look like for the following:</a:t>
            </a:r>
          </a:p>
          <a:p>
            <a:pPr algn="ctr"/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ACGAAGCAA</a:t>
            </a:r>
          </a:p>
          <a:p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990600" y="0"/>
            <a:ext cx="7924800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Review for Test: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6- What is a </a:t>
            </a:r>
            <a:r>
              <a:rPr lang="en-US" sz="30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codon</a:t>
            </a:r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7-What is the difference between the DNA of a mouse and a cat?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8-What makes up a nucleotide?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9-What do </a:t>
            </a:r>
            <a:r>
              <a:rPr lang="en-US" sz="30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ribosomes</a:t>
            </a:r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do?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10-What is the difference between RNA and DNA?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11-Where is DNA found?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12-What is transcription?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13-What is translation?</a:t>
            </a:r>
          </a:p>
          <a:p>
            <a:r>
              <a:rPr lang="en-US" sz="3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14-What is replication?</a:t>
            </a:r>
          </a:p>
          <a:p>
            <a:endParaRPr lang="en-US" sz="3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551738" cy="4956175"/>
          </a:xfrm>
        </p:spPr>
        <p:txBody>
          <a:bodyPr/>
          <a:lstStyle/>
          <a:p>
            <a:r>
              <a:rPr lang="en-US" sz="4800" dirty="0" smtClean="0"/>
              <a:t>Found in the Nucleus</a:t>
            </a:r>
            <a:endParaRPr lang="en-US" sz="4800" dirty="0"/>
          </a:p>
        </p:txBody>
      </p:sp>
      <p:pic>
        <p:nvPicPr>
          <p:cNvPr id="3076" name="Picture 4" descr="Image result for 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9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DNA Structure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u="sng" smtClean="0"/>
              <a:t>NUCLEOTIDE</a:t>
            </a:r>
            <a:endParaRPr lang="en-US" sz="5400" smtClean="0"/>
          </a:p>
          <a:p>
            <a:pPr lvl="1"/>
            <a:r>
              <a:rPr lang="en-US" sz="5400" smtClean="0"/>
              <a:t>The </a:t>
            </a:r>
            <a:r>
              <a:rPr lang="en-US" sz="5400" b="1" smtClean="0"/>
              <a:t>BUILDING</a:t>
            </a:r>
            <a:r>
              <a:rPr lang="en-US" sz="5400" smtClean="0"/>
              <a:t> block of the DNA ladder</a:t>
            </a:r>
          </a:p>
        </p:txBody>
      </p:sp>
    </p:spTree>
    <p:extLst>
      <p:ext uri="{BB962C8B-B14F-4D97-AF65-F5344CB8AC3E}">
        <p14:creationId xmlns:p14="http://schemas.microsoft.com/office/powerpoint/2010/main" val="10323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NUCLEOTIDE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4800" dirty="0" smtClean="0"/>
              <a:t>Composed of</a:t>
            </a:r>
          </a:p>
          <a:p>
            <a:pPr lvl="1"/>
            <a:r>
              <a:rPr lang="en-US" sz="4500" b="1" dirty="0" smtClean="0"/>
              <a:t>PHOSPHATE</a:t>
            </a:r>
            <a:endParaRPr lang="en-US" sz="4500" b="0" dirty="0" smtClean="0"/>
          </a:p>
          <a:p>
            <a:pPr lvl="1"/>
            <a:r>
              <a:rPr lang="en-US" sz="4800" dirty="0" smtClean="0"/>
              <a:t>DEOXYRIBOSE </a:t>
            </a:r>
            <a:r>
              <a:rPr lang="en-US" sz="4800" b="1" dirty="0" smtClean="0"/>
              <a:t>SUGAR</a:t>
            </a:r>
            <a:endParaRPr lang="en-US" sz="4800" b="0" dirty="0" smtClean="0"/>
          </a:p>
          <a:p>
            <a:pPr lvl="1"/>
            <a:r>
              <a:rPr lang="en-US" sz="4800" dirty="0" smtClean="0"/>
              <a:t>NITROGENOUS </a:t>
            </a:r>
            <a:r>
              <a:rPr lang="en-US" sz="4800" b="1" dirty="0" smtClean="0"/>
              <a:t>BASE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3968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  <p:bldP spid="71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5400" b="1" dirty="0" smtClean="0"/>
              <a:t>NUCLEOTIDE</a:t>
            </a:r>
            <a:endParaRPr lang="en-US" dirty="0" smtClean="0"/>
          </a:p>
        </p:txBody>
      </p:sp>
      <p:pic>
        <p:nvPicPr>
          <p:cNvPr id="8195" name="Picture 3" descr="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648200" cy="44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5400" b="1" dirty="0" smtClean="0"/>
              <a:t>NUCLEOTIDE</a:t>
            </a:r>
            <a:endParaRPr lang="en-US" dirty="0" smtClean="0"/>
          </a:p>
        </p:txBody>
      </p:sp>
      <p:pic>
        <p:nvPicPr>
          <p:cNvPr id="9219" name="Picture 4" descr="nucleotide chem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4592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5254</TotalTime>
  <Words>1160</Words>
  <Application>Microsoft Office PowerPoint</Application>
  <PresentationFormat>On-screen Show (4:3)</PresentationFormat>
  <Paragraphs>284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Bodoni MT</vt:lpstr>
      <vt:lpstr>Bodoni MT Black</vt:lpstr>
      <vt:lpstr>Bookman Old Style</vt:lpstr>
      <vt:lpstr>Calibri</vt:lpstr>
      <vt:lpstr>Times New Roman</vt:lpstr>
      <vt:lpstr>DNA structure design template</vt:lpstr>
      <vt:lpstr>DNA</vt:lpstr>
      <vt:lpstr>Discovery of DNA</vt:lpstr>
      <vt:lpstr>Rosalind Franklin</vt:lpstr>
      <vt:lpstr>DNA Structure</vt:lpstr>
      <vt:lpstr>PowerPoint Presentation</vt:lpstr>
      <vt:lpstr>DNA Structure</vt:lpstr>
      <vt:lpstr>NUCLEOTIDE</vt:lpstr>
      <vt:lpstr>NUCLEOTIDE</vt:lpstr>
      <vt:lpstr>NUCLEOTIDE</vt:lpstr>
      <vt:lpstr>PowerPoint Presentation</vt:lpstr>
      <vt:lpstr>PowerPoint Presentation</vt:lpstr>
      <vt:lpstr>DNA Structure</vt:lpstr>
      <vt:lpstr>DNA Structure</vt:lpstr>
      <vt:lpstr>DNA Structure</vt:lpstr>
      <vt:lpstr>DNA Structure</vt:lpstr>
      <vt:lpstr>PowerPoint Presentation</vt:lpstr>
      <vt:lpstr>Are you with me??</vt:lpstr>
      <vt:lpstr>In a Single Cell  </vt:lpstr>
      <vt:lpstr>DNA Structure</vt:lpstr>
      <vt:lpstr>DNA Function</vt:lpstr>
      <vt:lpstr>DNA Replication</vt:lpstr>
      <vt:lpstr>DNA Replication</vt:lpstr>
      <vt:lpstr>DNA Replication</vt:lpstr>
      <vt:lpstr>Are you with me?</vt:lpstr>
      <vt:lpstr>DNA Replication Bracelet</vt:lpstr>
      <vt:lpstr>DNA Replication Bracelet</vt:lpstr>
      <vt:lpstr>PowerPoint Presentation</vt:lpstr>
      <vt:lpstr>So…</vt:lpstr>
      <vt:lpstr>Central Dogma of DNA </vt:lpstr>
      <vt:lpstr>DNA vs RNA</vt:lpstr>
      <vt:lpstr>Transcription</vt:lpstr>
      <vt:lpstr>Messenger RNA (mRNA)</vt:lpstr>
      <vt:lpstr>Translation</vt:lpstr>
      <vt:lpstr>Transfer RNA (tRNA)</vt:lpstr>
      <vt:lpstr>PowerPoint Presentation</vt:lpstr>
      <vt:lpstr>PowerPoint Presentation</vt:lpstr>
      <vt:lpstr>PowerPoint Presentation</vt:lpstr>
      <vt:lpstr>Codon</vt:lpstr>
      <vt:lpstr>DNA   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Cache Co.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User</dc:creator>
  <cp:lastModifiedBy>jessica.stant</cp:lastModifiedBy>
  <cp:revision>209</cp:revision>
  <dcterms:created xsi:type="dcterms:W3CDTF">2011-11-22T17:52:48Z</dcterms:created>
  <dcterms:modified xsi:type="dcterms:W3CDTF">2017-10-31T21:46:30Z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